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75" r:id="rId1"/>
  </p:sldMasterIdLst>
  <p:notesMasterIdLst>
    <p:notesMasterId r:id="rId23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83" r:id="rId9"/>
    <p:sldId id="270" r:id="rId10"/>
    <p:sldId id="284" r:id="rId11"/>
    <p:sldId id="271" r:id="rId12"/>
    <p:sldId id="273" r:id="rId13"/>
    <p:sldId id="274" r:id="rId14"/>
    <p:sldId id="275" r:id="rId15"/>
    <p:sldId id="276" r:id="rId16"/>
    <p:sldId id="278" r:id="rId17"/>
    <p:sldId id="281" r:id="rId18"/>
    <p:sldId id="266" r:id="rId19"/>
    <p:sldId id="279" r:id="rId20"/>
    <p:sldId id="282" r:id="rId21"/>
    <p:sldId id="280" r:id="rId2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696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0" y="1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90F4CC77-88EE-458D-9E24-D92FB9369C88}" type="datetimeFigureOut">
              <a:rPr lang="he-IL" smtClean="0"/>
              <a:t>ה'/אלול/תש"ף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0ADEEE33-6AB6-45DD-860D-468CF480406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89879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FB8FBC76-F37C-459C-9118-CACDA31D93B6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5614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2485F-A639-4578-857A-B7374FC33B56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537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0C138-CC90-41F0-8161-C179075DCA09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415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BBA26916-7DAF-4B25-A25F-78FBE87CDDE8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24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D0BA-CC82-4ADC-A1BF-41540FB38682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58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9BFBC952-BE4B-4ED5-AD61-C195E8258E8B}" type="datetime1">
              <a:rPr lang="en-US" smtClean="0"/>
              <a:t>8/25/2020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6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923D6D77-0082-44F2-A066-0465B5D94851}" type="datetime1">
              <a:rPr lang="en-US" smtClean="0"/>
              <a:t>8/25/2020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93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3810D-35CD-40AD-ACA3-190E6B580FAE}" type="datetime1">
              <a:rPr lang="en-US" smtClean="0"/>
              <a:t>8/25/2020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92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ADF07-573F-4A69-B2D3-8DCBC1AF08C3}" type="datetime1">
              <a:rPr lang="en-US" smtClean="0"/>
              <a:t>8/25/2020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49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E2C806-D453-46E2-8593-6E81D2DAB660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141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CD81CB67-EBA8-4EA3-9D1B-9C30EEB71236}" type="datetime1">
              <a:rPr lang="en-US" smtClean="0"/>
              <a:t>8/25/2020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52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22873-1427-45EA-93CB-7A6CACE0116E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954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74" r:id="rId5"/>
    <p:sldLayoutId id="2147483768" r:id="rId6"/>
    <p:sldLayoutId id="2147483769" r:id="rId7"/>
    <p:sldLayoutId id="2147483770" r:id="rId8"/>
    <p:sldLayoutId id="2147483773" r:id="rId9"/>
    <p:sldLayoutId id="2147483771" r:id="rId10"/>
    <p:sldLayoutId id="214748377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Rectangle 52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6" name="Rectangle 54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56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ectangle 58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78" y="2688336"/>
            <a:ext cx="7838441" cy="35844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Shir Graus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Gili Oved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Supervisor: Koby Kohai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CRML Lab</a:t>
            </a:r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9" r="16497" b="-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84" y="840979"/>
            <a:ext cx="6215654" cy="150735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Voice Control of a HumanOid robot</a:t>
            </a: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1C57EE2A-45E6-42C7-A179-45F4F90C01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515360" y="6332529"/>
            <a:ext cx="1940560" cy="465726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DACA7710-6F46-485D-9362-E3FF3124EC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15143" y="309721"/>
            <a:ext cx="1625922" cy="524132"/>
          </a:xfrm>
          <a:prstGeom prst="rect">
            <a:avLst/>
          </a:prstGeom>
        </p:spPr>
      </p:pic>
      <p:sp>
        <p:nvSpPr>
          <p:cNvPr id="18" name="מציין מיקום של מספר שקופית 17">
            <a:extLst>
              <a:ext uri="{FF2B5EF4-FFF2-40B4-BE49-F238E27FC236}">
                <a16:creationId xmlns:a16="http://schemas.microsoft.com/office/drawing/2014/main" id="{8C6D3FC7-16A6-4F7A-A877-26559A4D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614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10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3" y="2444393"/>
            <a:ext cx="11767185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Vector data it is the information vector that contains all the voice changes that comes to MATLAB by the function “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+mj-lt"/>
              </a:rPr>
              <a:t>ThingSpeakRead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”.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The vector contains a value '1' for the last received command and a ‘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+mj-lt"/>
              </a:rPr>
              <a:t>NaN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' value for the other commands.</a:t>
            </a:r>
            <a:r>
              <a:rPr lang="en-US" b="0" i="0" dirty="0">
                <a:solidFill>
                  <a:srgbClr val="333333"/>
                </a:solidFill>
                <a:latin typeface="+mj-lt"/>
                <a:cs typeface="David" panose="020E0502060401010101" pitchFamily="34" charset="-79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We converted the ‘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+mj-lt"/>
              </a:rPr>
              <a:t>NaN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' to '0' to simplify the work.</a:t>
            </a:r>
            <a:endParaRPr lang="en-US" dirty="0">
              <a:effectLst/>
              <a:latin typeface="+mj-lt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he-IL" b="0" i="0" dirty="0">
              <a:solidFill>
                <a:srgbClr val="333333"/>
              </a:solidFill>
              <a:effectLst/>
              <a:latin typeface="+mj-lt"/>
            </a:endParaRP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C807E480-1D48-46DA-8673-17936E60D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093" y="5256097"/>
            <a:ext cx="5159004" cy="74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505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 example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11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E91F63D5-78A2-49D8-A117-DBD125684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199" y="2468874"/>
            <a:ext cx="7334685" cy="4252601"/>
          </a:xfrm>
          <a:prstGeom prst="rect">
            <a:avLst/>
          </a:prstGeom>
          <a:effectLst>
            <a:outerShdw blurRad="266700" dist="50800" dir="17940000" algn="ctr" rotWithShape="0">
              <a:srgbClr val="000000">
                <a:alpha val="0"/>
              </a:srgbClr>
            </a:outerShdw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313724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12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1036" y="2652718"/>
            <a:ext cx="5533224" cy="3781246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The code is divided into eight cases </a:t>
            </a:r>
            <a:r>
              <a:rPr lang="en-US" sz="2800" dirty="0">
                <a:solidFill>
                  <a:srgbClr val="333333"/>
                </a:solidFill>
                <a:latin typeface="+mj-lt"/>
              </a:rPr>
              <a:t>(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Case for each command</a:t>
            </a:r>
            <a:r>
              <a:rPr lang="en-US" sz="2800" dirty="0">
                <a:solidFill>
                  <a:srgbClr val="333333"/>
                </a:solidFill>
                <a:latin typeface="+mj-lt"/>
              </a:rPr>
              <a:t>) 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When each command is running if the value '1' is found in its place in the vector.</a:t>
            </a:r>
            <a:endParaRPr lang="he-IL" sz="2800" dirty="0">
              <a:effectLst/>
              <a:latin typeface="+mj-lt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endParaRPr lang="he-IL" b="0" i="0" dirty="0">
              <a:solidFill>
                <a:srgbClr val="333333"/>
              </a:solidFill>
              <a:effectLst/>
              <a:latin typeface="+mj-lt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34713CF0-8544-474C-8F0C-757D68F29D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5670" y="1843956"/>
            <a:ext cx="6385987" cy="3206643"/>
          </a:xfrm>
          <a:prstGeom prst="rect">
            <a:avLst/>
          </a:prstGeom>
          <a:effectLst>
            <a:softEdge rad="292100"/>
          </a:effectLst>
        </p:spPr>
      </p:pic>
    </p:spTree>
    <p:extLst>
      <p:ext uri="{BB962C8B-B14F-4D97-AF65-F5344CB8AC3E}">
        <p14:creationId xmlns:p14="http://schemas.microsoft.com/office/powerpoint/2010/main" val="838927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13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45" y="2547780"/>
            <a:ext cx="6713973" cy="3781246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To generate movement, we used a step matrix. Each line in the matrix represents the location of a specific step and each column represents a specific engine.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We are going through the whole matrix, so for every step we will go through all the engines.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he-IL" b="0" i="0" dirty="0">
              <a:solidFill>
                <a:srgbClr val="333333"/>
              </a:solidFill>
              <a:effectLst/>
              <a:latin typeface="+mj-lt"/>
            </a:endParaRP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95C43B7F-578B-460F-B778-549A2C1357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22" t="6063" r="11274"/>
          <a:stretch/>
        </p:blipFill>
        <p:spPr>
          <a:xfrm>
            <a:off x="6881620" y="1546304"/>
            <a:ext cx="4322407" cy="449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282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14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1036" y="2936911"/>
            <a:ext cx="11577891" cy="3781246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We are placing the robot in the desired coordinates by the function 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</a:rPr>
              <a:t>"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</a:rPr>
              <a:t>setGoalPosition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</a:rPr>
              <a:t>“ 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And the strength of the engine movement is determined by the function 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</a:rPr>
              <a:t>"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</a:rPr>
              <a:t>setMovingSpeed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</a:rPr>
              <a:t>“.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We took the movements from a previous project and renovated and added more movements of our own.</a:t>
            </a:r>
            <a:endParaRPr lang="he-IL" sz="2800" dirty="0">
              <a:effectLst/>
              <a:latin typeface="+mj-lt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800" dirty="0">
              <a:effectLst/>
              <a:latin typeface="+mj-lt"/>
              <a:ea typeface="Calibri" panose="020F0502020204030204" pitchFamily="34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333333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90090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 example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15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8975BD41-0F9E-4203-B40B-C97846338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816" y="2667984"/>
            <a:ext cx="8530397" cy="3808033"/>
          </a:xfrm>
          <a:prstGeom prst="rect">
            <a:avLst/>
          </a:prstGeom>
          <a:effectLst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4018800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250" y="1306371"/>
            <a:ext cx="9266103" cy="112471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Demonstration-</a:t>
            </a:r>
            <a:r>
              <a:rPr lang="en-US" sz="5400" b="0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ssistant"/>
              </a:rPr>
              <a:t>Demo Video</a:t>
            </a:r>
            <a:endParaRPr lang="en-US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16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2" y="2444393"/>
            <a:ext cx="8037961" cy="3781246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2800" dirty="0">
              <a:effectLst/>
              <a:latin typeface="+mj-lt"/>
              <a:ea typeface="Calibri" panose="020F0502020204030204" pitchFamily="34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333333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92453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239" b="49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3808" y="6214533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VID-20200820-WA0019">
            <a:hlinkClick r:id="" action="ppaction://media"/>
            <a:extLst>
              <a:ext uri="{FF2B5EF4-FFF2-40B4-BE49-F238E27FC236}">
                <a16:creationId xmlns:a16="http://schemas.microsoft.com/office/drawing/2014/main" id="{D4C0548B-B676-405B-BA34-76EA469E9C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34087" y="33237"/>
            <a:ext cx="5688531" cy="682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2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3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8208374" cy="112471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 and improvements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18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5" y="2531838"/>
            <a:ext cx="11429479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i="0" dirty="0">
                <a:solidFill>
                  <a:srgbClr val="333333"/>
                </a:solidFill>
                <a:effectLst/>
                <a:latin typeface="+mj-lt"/>
              </a:rPr>
              <a:t>According to the results of the project, we will recommend the following: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Using the battery to maintain a better balance of the robots rather than using a direct connection to the electricity that limits the robot's movement.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+mj-lt"/>
              </a:rPr>
              <a:t>T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urning the robot off and on every time something "gets stuck" such a startup helps solve problems.</a:t>
            </a:r>
          </a:p>
          <a:p>
            <a:b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David" panose="020E0502060401010101" pitchFamily="34" charset="-79"/>
              </a:rPr>
            </a:br>
            <a:endParaRPr lang="en-US" sz="1800" dirty="0">
              <a:effectLst/>
              <a:ea typeface="Calibri" panose="020F0502020204030204" pitchFamily="34" charset="0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32849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8208374" cy="112471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 and improvements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19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5" y="2531838"/>
            <a:ext cx="11429479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i="0" dirty="0">
                <a:solidFill>
                  <a:srgbClr val="333333"/>
                </a:solidFill>
                <a:effectLst/>
                <a:latin typeface="+mj-lt"/>
              </a:rPr>
              <a:t>For a further project, we will offer the following improvements: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Stop the robot in the process and not after it is finished.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working with a robot in different  shape to make it more stable so more movements can be done.</a:t>
            </a:r>
            <a:b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David" panose="020E0502060401010101" pitchFamily="34" charset="-79"/>
              </a:rPr>
            </a:br>
            <a:endParaRPr lang="en-US" sz="1800" dirty="0">
              <a:effectLst/>
              <a:ea typeface="Calibri" panose="020F0502020204030204" pitchFamily="34" charset="0"/>
              <a:cs typeface="David" panose="020E0502060401010101" pitchFamily="34" charset="-79"/>
            </a:endParaRPr>
          </a:p>
        </p:txBody>
      </p:sp>
      <p:pic>
        <p:nvPicPr>
          <p:cNvPr id="2050" name="Picture 2" descr="Greensen Robot Dog Pet Toy Smart Kids Interactive Walking Sound ...">
            <a:extLst>
              <a:ext uri="{FF2B5EF4-FFF2-40B4-BE49-F238E27FC236}">
                <a16:creationId xmlns:a16="http://schemas.microsoft.com/office/drawing/2014/main" id="{B4E2ED25-8700-419B-9E83-D64FACE75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32" y="4685961"/>
            <a:ext cx="2172028" cy="2172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24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93" y="2718054"/>
            <a:ext cx="11429479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Project goals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Technologies overview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Architecture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Demonstration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Conclusion and Improvements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1FAC72AB-4139-43FE-B52F-74C6D3FCC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2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5444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8208374" cy="112471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 and improvements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20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26" name="Picture 2" descr="chat - עמותת עלה">
            <a:extLst>
              <a:ext uri="{FF2B5EF4-FFF2-40B4-BE49-F238E27FC236}">
                <a16:creationId xmlns:a16="http://schemas.microsoft.com/office/drawing/2014/main" id="{B29B371C-4ED3-45EB-ABE0-CC328E157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9976" y="3966784"/>
            <a:ext cx="2425479" cy="242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5" y="2531838"/>
            <a:ext cx="11429479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Option for more voice commands.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Add another interface – a graphical display where you can view the chat done with the robot.</a:t>
            </a:r>
            <a:b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David" panose="020E0502060401010101" pitchFamily="34" charset="-79"/>
              </a:rPr>
            </a:br>
            <a:endParaRPr lang="en-US" sz="1800" dirty="0">
              <a:effectLst/>
              <a:ea typeface="Calibri" panose="020F0502020204030204" pitchFamily="34" charset="0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7939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0" name="Rectangle 109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239" b="49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Thanks!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57150">
              <a:lnSpc>
                <a:spcPct val="100000"/>
              </a:lnSpc>
            </a:pPr>
            <a:r>
              <a:rPr lang="en-US" sz="5400" dirty="0">
                <a:effectLst/>
                <a:latin typeface="+mj-lt"/>
              </a:rPr>
              <a:t>Any questions?</a:t>
            </a:r>
            <a:br>
              <a:rPr lang="en-US" sz="3600" dirty="0">
                <a:effectLst/>
                <a:latin typeface="+mj-lt"/>
              </a:rPr>
            </a:br>
            <a:endParaRPr lang="en-US" sz="3600" dirty="0">
              <a:effectLst/>
              <a:latin typeface="+mj-lt"/>
            </a:endParaRPr>
          </a:p>
          <a:p>
            <a:pPr marL="34290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Gili Oved</a:t>
            </a:r>
          </a:p>
          <a:p>
            <a:pPr marL="34290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Shir Graus</a:t>
            </a:r>
            <a:br>
              <a:rPr lang="en-US" sz="1700" dirty="0">
                <a:effectLst/>
              </a:rPr>
            </a:br>
            <a:endParaRPr lang="en-US" sz="1700" dirty="0">
              <a:effectLst/>
            </a:endParaRPr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0536" y="6356350"/>
            <a:ext cx="24871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1"/>
                </a:solidFill>
              </a:rPr>
              <a:pPr rtl="0">
                <a:spcAft>
                  <a:spcPts val="600"/>
                </a:spcAft>
              </a:pPr>
              <a:t>21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183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Goals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5" y="2724718"/>
            <a:ext cx="11429479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Build voice automated system by Google Assistant 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</a:rPr>
              <a:t>interface</a:t>
            </a:r>
            <a:r>
              <a:rPr lang="en-US" dirty="0">
                <a:latin typeface="+mj-lt"/>
              </a:rPr>
              <a:t> to control BIOLOID robot motion 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through MATLAB as a 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</a:rPr>
              <a:t>work environment</a:t>
            </a:r>
            <a:endParaRPr lang="en-US" dirty="0">
              <a:latin typeface="+mj-lt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Support various voice commands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3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797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32BEA626-24C9-4611-A842-D372E6919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014" y="520158"/>
            <a:ext cx="4627435" cy="6129054"/>
          </a:xfrm>
          <a:prstGeom prst="rect">
            <a:avLst/>
          </a:prstGeom>
          <a:effectLst>
            <a:softEdge rad="673100"/>
          </a:effectLst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4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5" y="2724718"/>
            <a:ext cx="11429479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33333"/>
                </a:solidFill>
                <a:effectLst/>
                <a:latin typeface="+mj-lt"/>
              </a:rPr>
              <a:t>Google home 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is a smart device developed by Google. It allows the user to say voice commands to communicate with services through google assistant – personal assistant software for google user. We used these capabilities to control the robot by providing voice commands.</a:t>
            </a: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Technologies overview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266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Technologies overview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5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D9E6E544-4C7B-4718-8920-E993D72DB1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8070" y="0"/>
            <a:ext cx="3603930" cy="3624262"/>
          </a:xfrm>
          <a:prstGeom prst="rect">
            <a:avLst/>
          </a:prstGeom>
          <a:effectLst>
            <a:softEdge rad="241300"/>
          </a:effectLst>
        </p:spPr>
      </p:pic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5" y="2531838"/>
            <a:ext cx="11429479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>
                <a:effectLst/>
                <a:latin typeface="+mj-lt"/>
                <a:ea typeface="Calibri" panose="020F0502020204030204" pitchFamily="34" charset="0"/>
              </a:rPr>
              <a:t>BIOLOID</a:t>
            </a:r>
            <a:r>
              <a:rPr lang="he-IL" b="1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b="1" dirty="0">
                <a:latin typeface="+mj-lt"/>
                <a:ea typeface="Calibri" panose="020F0502020204030204" pitchFamily="34" charset="0"/>
              </a:rPr>
              <a:t>robot</a:t>
            </a:r>
            <a:r>
              <a:rPr lang="en-US" b="1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</a:rPr>
              <a:t>produced by </a:t>
            </a:r>
            <a:r>
              <a:rPr lang="en-US" dirty="0" err="1">
                <a:effectLst/>
                <a:latin typeface="+mj-lt"/>
                <a:ea typeface="Calibri" panose="020F0502020204030204" pitchFamily="34" charset="0"/>
              </a:rPr>
              <a:t>Robotis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dirty="0">
                <a:latin typeface="+mj-lt"/>
                <a:ea typeface="Calibri" panose="020F0502020204030204" pitchFamily="34" charset="0"/>
              </a:rPr>
              <a:t>is a humanoid </a:t>
            </a:r>
            <a:br>
              <a:rPr lang="en-US" dirty="0">
                <a:latin typeface="+mj-lt"/>
                <a:ea typeface="Calibri" panose="020F0502020204030204" pitchFamily="34" charset="0"/>
              </a:rPr>
            </a:br>
            <a:r>
              <a:rPr lang="en-US" dirty="0">
                <a:latin typeface="+mj-lt"/>
                <a:ea typeface="Calibri" panose="020F0502020204030204" pitchFamily="34" charset="0"/>
              </a:rPr>
              <a:t>robot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Calibri" panose="020F0502020204030204" pitchFamily="34" charset="0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The robot has an cm-530 controller and 18 ax-12 engines.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It has IR and GYRO sensors.</a:t>
            </a:r>
            <a:endParaRPr lang="he-IL" b="0" i="0" dirty="0">
              <a:solidFill>
                <a:srgbClr val="333333"/>
              </a:solidFill>
              <a:effectLst/>
              <a:latin typeface="+mj-lt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It has 18 degrees of freedom expressed by 18 engines, six of them in arms and 12 in legs.</a:t>
            </a:r>
            <a:r>
              <a:rPr lang="en-US" dirty="0">
                <a:solidFill>
                  <a:srgbClr val="333333"/>
                </a:solidFill>
                <a:latin typeface="+mj-lt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Each engine has an id number and with this number the controller can communicate with each engine individually.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82049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6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27A32FF0-E5E5-4C05-B74D-B3AB4B092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2807" y="843534"/>
            <a:ext cx="6761056" cy="5243795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  <a:outerShdw dist="50800" dir="5400000" sx="99000" sy="99000" algn="ctr" rotWithShape="0">
              <a:srgbClr val="000000">
                <a:alpha val="0"/>
              </a:srgbClr>
            </a:outerShdw>
            <a:reflection endPos="0" dir="5400000" sy="-100000" algn="bl" rotWithShape="0"/>
            <a:softEdge rad="304800"/>
          </a:effectLst>
        </p:spPr>
      </p:pic>
      <p:sp>
        <p:nvSpPr>
          <p:cNvPr id="18" name="כותרת משנה 2">
            <a:extLst>
              <a:ext uri="{FF2B5EF4-FFF2-40B4-BE49-F238E27FC236}">
                <a16:creationId xmlns:a16="http://schemas.microsoft.com/office/drawing/2014/main" id="{A33AD537-DAB7-4315-BAC1-10720856C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5" y="2531838"/>
            <a:ext cx="5581349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effectLst/>
                <a:ea typeface="Calibri" panose="020F0502020204030204" pitchFamily="34" charset="0"/>
                <a:cs typeface="David" panose="020E0502060401010101" pitchFamily="34" charset="-79"/>
              </a:rPr>
              <a:t>We connected the Google Home interface to MATLAB by </a:t>
            </a:r>
            <a:r>
              <a:rPr lang="en-US" dirty="0">
                <a:ea typeface="Calibri" panose="020F0502020204030204" pitchFamily="34" charset="0"/>
                <a:cs typeface="David" panose="020E0502060401010101" pitchFamily="34" charset="-79"/>
              </a:rPr>
              <a:t>IFTTT and ThingSpeak</a:t>
            </a:r>
            <a:r>
              <a:rPr lang="he-IL" dirty="0">
                <a:ea typeface="Calibri" panose="020F0502020204030204" pitchFamily="34" charset="0"/>
                <a:cs typeface="David" panose="020E0502060401010101" pitchFamily="34" charset="-79"/>
              </a:rPr>
              <a:t> 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ea typeface="Calibri" panose="020F0502020204030204" pitchFamily="34" charset="0"/>
                <a:cs typeface="David" panose="020E0502060401010101" pitchFamily="34" charset="-79"/>
              </a:rPr>
              <a:t>With the help of those App’s we created a new voice command which translated to Data Vector in MATLAB.</a:t>
            </a:r>
            <a:endParaRPr lang="en-US" dirty="0">
              <a:effectLst/>
              <a:ea typeface="Calibri" panose="020F0502020204030204" pitchFamily="34" charset="0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24939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7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4" y="2444393"/>
            <a:ext cx="7951932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We built our work in stages. We have created new voice commands for the Google Home interface through Google Assistant by IFTTT.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We have activated a trigger so that when the voice command we have entered, we will get a change in the vector value that represents the information in the MATLAB</a:t>
            </a:r>
            <a:r>
              <a:rPr lang="he-IL" b="0" i="0" dirty="0">
                <a:solidFill>
                  <a:srgbClr val="333333"/>
                </a:solidFill>
                <a:effectLst/>
                <a:latin typeface="+mj-lt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software.</a:t>
            </a:r>
          </a:p>
        </p:txBody>
      </p:sp>
      <p:sp>
        <p:nvSpPr>
          <p:cNvPr id="7" name="AutoShape 2" descr="IFTTT ב-App Store">
            <a:extLst>
              <a:ext uri="{FF2B5EF4-FFF2-40B4-BE49-F238E27FC236}">
                <a16:creationId xmlns:a16="http://schemas.microsoft.com/office/drawing/2014/main" id="{C4C10808-694F-4EF5-AAC1-810551EC0F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A6A7F224-BA7E-4EAF-9400-6A68F58BAC0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756275" y="391448"/>
            <a:ext cx="2866693" cy="5833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038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8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3" y="2444393"/>
            <a:ext cx="6333339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We have moved control of the robot programmed into the MATLAB software. In the MATLAB software we made the connection between the two interfaces</a:t>
            </a:r>
            <a:r>
              <a:rPr lang="en-US" dirty="0">
                <a:solidFill>
                  <a:srgbClr val="333333"/>
                </a:solidFill>
                <a:latin typeface="+mj-lt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so that the robot responds to the voice commands.</a:t>
            </a:r>
            <a:endParaRPr lang="en-US" dirty="0">
              <a:latin typeface="+mj-lt"/>
            </a:endParaRPr>
          </a:p>
        </p:txBody>
      </p:sp>
      <p:sp>
        <p:nvSpPr>
          <p:cNvPr id="7" name="AutoShape 2" descr="IFTTT ב-App Store">
            <a:extLst>
              <a:ext uri="{FF2B5EF4-FFF2-40B4-BE49-F238E27FC236}">
                <a16:creationId xmlns:a16="http://schemas.microsoft.com/office/drawing/2014/main" id="{C4C10808-694F-4EF5-AAC1-810551EC0F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8" name="Picture 1">
            <a:extLst>
              <a:ext uri="{FF2B5EF4-FFF2-40B4-BE49-F238E27FC236}">
                <a16:creationId xmlns:a16="http://schemas.microsoft.com/office/drawing/2014/main" id="{67B758B3-9F53-4E18-ACCB-0A49929DD821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7" r="35206" b="74537"/>
          <a:stretch/>
        </p:blipFill>
        <p:spPr bwMode="auto">
          <a:xfrm>
            <a:off x="8212610" y="1087622"/>
            <a:ext cx="1731109" cy="13558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0" name="מחבר חץ ישר 9">
            <a:extLst>
              <a:ext uri="{FF2B5EF4-FFF2-40B4-BE49-F238E27FC236}">
                <a16:creationId xmlns:a16="http://schemas.microsoft.com/office/drawing/2014/main" id="{C40DDE62-0E02-4A02-B922-FFAFE4E1F890}"/>
              </a:ext>
            </a:extLst>
          </p:cNvPr>
          <p:cNvCxnSpPr/>
          <p:nvPr/>
        </p:nvCxnSpPr>
        <p:spPr>
          <a:xfrm>
            <a:off x="9070427" y="2443480"/>
            <a:ext cx="0" cy="18708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098" name="Picture 2" descr="Matlab (home) – Software Shop – University of Haifa">
            <a:extLst>
              <a:ext uri="{FF2B5EF4-FFF2-40B4-BE49-F238E27FC236}">
                <a16:creationId xmlns:a16="http://schemas.microsoft.com/office/drawing/2014/main" id="{596D2CDC-6863-493C-A81D-40F693068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610" y="4393188"/>
            <a:ext cx="1823722" cy="182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398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תמונה שמכילה איש&#10;&#10;התיאור נוצר באופן אוטומטי">
            <a:extLst>
              <a:ext uri="{FF2B5EF4-FFF2-40B4-BE49-F238E27FC236}">
                <a16:creationId xmlns:a16="http://schemas.microsoft.com/office/drawing/2014/main" id="{4703B02A-CDF2-46BE-9E17-10B765934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6" y="10"/>
            <a:ext cx="8668512" cy="685799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ADFB242-FFD1-4850-A93F-5B1CD5472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3" y="1161288"/>
            <a:ext cx="6597597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D45B126-2BD9-4E8B-B096-A2DED12B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0"/>
          <a:stretch/>
        </p:blipFill>
        <p:spPr>
          <a:xfrm>
            <a:off x="3139440" y="6392263"/>
            <a:ext cx="1940560" cy="465726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223DD6A-B6FE-4F8A-96F5-6FE1437867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6"/>
          <a:stretch/>
        </p:blipFill>
        <p:spPr>
          <a:xfrm>
            <a:off x="291036" y="520158"/>
            <a:ext cx="1625922" cy="524132"/>
          </a:xfrm>
          <a:prstGeom prst="rect">
            <a:avLst/>
          </a:prstGeom>
        </p:spPr>
      </p:pic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CDEF109-2560-426D-B93C-E403BC81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2">
                    <a:lumMod val="75000"/>
                  </a:schemeClr>
                </a:solidFill>
              </a:rPr>
              <a:t>9</a:t>
            </a:fld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099DE-B61A-48EB-A527-416F5ED46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813" y="2444393"/>
            <a:ext cx="11767185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At the beginning of the code, we define the appropriate port for the robot and stabilize it. Then we set a timer for a desirable running time so that the robot will run live in a while loop</a:t>
            </a:r>
            <a:endParaRPr lang="he-IL" dirty="0">
              <a:effectLst/>
              <a:latin typeface="+mj-lt"/>
              <a:ea typeface="Calibri" panose="020F0502020204030204" pitchFamily="34" charset="0"/>
              <a:cs typeface="David" panose="020E0502060401010101" pitchFamily="34" charset="-79"/>
            </a:endParaRPr>
          </a:p>
          <a:p>
            <a:endParaRPr lang="he-IL" b="0" i="0" dirty="0">
              <a:solidFill>
                <a:srgbClr val="333333"/>
              </a:solidFill>
              <a:effectLst/>
              <a:latin typeface="+mj-lt"/>
            </a:endParaRP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CC7AA17A-8065-4381-957D-153A729404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082" y="4333938"/>
            <a:ext cx="6164323" cy="1920888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216578697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412440"/>
      </a:dk2>
      <a:lt2>
        <a:srgbClr val="E8E4E2"/>
      </a:lt2>
      <a:accent1>
        <a:srgbClr val="81A7BB"/>
      </a:accent1>
      <a:accent2>
        <a:srgbClr val="7F8DBA"/>
      </a:accent2>
      <a:accent3>
        <a:srgbClr val="9F96C6"/>
      </a:accent3>
      <a:accent4>
        <a:srgbClr val="A27FBA"/>
      </a:accent4>
      <a:accent5>
        <a:srgbClr val="C492C3"/>
      </a:accent5>
      <a:accent6>
        <a:srgbClr val="BA7FA0"/>
      </a:accent6>
      <a:hlink>
        <a:srgbClr val="A7775C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711</Words>
  <Application>Microsoft Office PowerPoint</Application>
  <PresentationFormat>מסך רחב</PresentationFormat>
  <Paragraphs>82</Paragraphs>
  <Slides>21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21</vt:i4>
      </vt:variant>
    </vt:vector>
  </HeadingPairs>
  <TitlesOfParts>
    <vt:vector size="26" baseType="lpstr">
      <vt:lpstr>Arial</vt:lpstr>
      <vt:lpstr>Assistant</vt:lpstr>
      <vt:lpstr>Avenir Next LT Pro</vt:lpstr>
      <vt:lpstr>Calibri</vt:lpstr>
      <vt:lpstr>AccentBoxVTI</vt:lpstr>
      <vt:lpstr>Voice Control of a HumanOid robot</vt:lpstr>
      <vt:lpstr>Agenda</vt:lpstr>
      <vt:lpstr>Project Goals</vt:lpstr>
      <vt:lpstr>Technologies overview</vt:lpstr>
      <vt:lpstr>Technologies overview</vt:lpstr>
      <vt:lpstr>Architecture</vt:lpstr>
      <vt:lpstr>Architecture</vt:lpstr>
      <vt:lpstr>Architecture</vt:lpstr>
      <vt:lpstr>Demonstration</vt:lpstr>
      <vt:lpstr>Demonstration</vt:lpstr>
      <vt:lpstr>Code example</vt:lpstr>
      <vt:lpstr>Demonstration</vt:lpstr>
      <vt:lpstr>Demonstration</vt:lpstr>
      <vt:lpstr>Demonstration</vt:lpstr>
      <vt:lpstr>Code example</vt:lpstr>
      <vt:lpstr>Demonstration-Demo Video</vt:lpstr>
      <vt:lpstr>מצגת של PowerPoint‏</vt:lpstr>
      <vt:lpstr>Conclusion and improvements</vt:lpstr>
      <vt:lpstr>Conclusion and improvements</vt:lpstr>
      <vt:lpstr>Conclusion and improvements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Voice Control of a HumanOid robot</dc:title>
  <dc:creator>gili oved</dc:creator>
  <cp:lastModifiedBy>gili oved</cp:lastModifiedBy>
  <cp:revision>5</cp:revision>
  <dcterms:created xsi:type="dcterms:W3CDTF">2020-08-25T03:09:34Z</dcterms:created>
  <dcterms:modified xsi:type="dcterms:W3CDTF">2020-08-25T04:41:05Z</dcterms:modified>
</cp:coreProperties>
</file>

<file path=docProps/thumbnail.jpeg>
</file>